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3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5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6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7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8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9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0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1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12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3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4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7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54" r:id="rId2"/>
  </p:sldMasterIdLst>
  <p:notesMasterIdLst>
    <p:notesMasterId r:id="rId22"/>
  </p:notesMasterIdLst>
  <p:sldIdLst>
    <p:sldId id="256" r:id="rId3"/>
    <p:sldId id="259" r:id="rId4"/>
    <p:sldId id="260" r:id="rId5"/>
    <p:sldId id="261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85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8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994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8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29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9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B54E-9CA2-41C1-A43A-40E6FF209F8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305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816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B54E-9CA2-41C1-A43A-40E6FF209F8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3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B54E-9CA2-41C1-A43A-40E6FF209F8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20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48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87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0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A335-6364-4078-A2A6-DE9F80B0886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3B54E-9CA2-41C1-A43A-40E6FF209F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8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image" Target="../media/image3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6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6.png"/><Relationship Id="rId5" Type="http://schemas.openxmlformats.org/officeDocument/2006/relationships/tags" Target="../tags/tag29.xml"/><Relationship Id="rId10" Type="http://schemas.openxmlformats.org/officeDocument/2006/relationships/image" Target="../media/image5.png"/><Relationship Id="rId4" Type="http://schemas.openxmlformats.org/officeDocument/2006/relationships/tags" Target="../tags/tag28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7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8.png"/><Relationship Id="rId5" Type="http://schemas.openxmlformats.org/officeDocument/2006/relationships/tags" Target="../tags/tag3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6.xml"/><Relationship Id="rId9" Type="http://schemas.openxmlformats.org/officeDocument/2006/relationships/tags" Target="../tags/tag4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7.png"/><Relationship Id="rId2" Type="http://schemas.openxmlformats.org/officeDocument/2006/relationships/tags" Target="../tags/tag43.xml"/><Relationship Id="rId16" Type="http://schemas.openxmlformats.org/officeDocument/2006/relationships/image" Target="../media/image6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9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image" Target="../media/image7.png"/><Relationship Id="rId2" Type="http://schemas.openxmlformats.org/officeDocument/2006/relationships/tags" Target="../tags/tag55.xml"/><Relationship Id="rId16" Type="http://schemas.openxmlformats.org/officeDocument/2006/relationships/image" Target="../media/image6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9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5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image" Target="../media/image7.png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image" Target="../media/image7.png"/><Relationship Id="rId2" Type="http://schemas.openxmlformats.org/officeDocument/2006/relationships/tags" Target="../tags/tag78.xml"/><Relationship Id="rId16" Type="http://schemas.openxmlformats.org/officeDocument/2006/relationships/image" Target="../media/image6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image" Target="../media/image5.png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10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5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15" Type="http://schemas.openxmlformats.org/officeDocument/2006/relationships/image" Target="../media/image11.png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881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7301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51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785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60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490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47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314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9EFD9D74-47D9-4702-A33C-335B63B48DBF}" type="datetimeFigureOut">
              <a:rPr lang="zh-CN" altLang="en-US" smtClean="0"/>
              <a:t>2019/7/30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279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485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662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32" y="1248475"/>
            <a:ext cx="6437735" cy="439912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067129" y="1714712"/>
            <a:ext cx="2151529" cy="2151530"/>
            <a:chOff x="7462576" y="1702608"/>
            <a:chExt cx="2151529" cy="2151530"/>
          </a:xfrm>
        </p:grpSpPr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7462576" y="1702608"/>
              <a:ext cx="2151529" cy="215153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9FC093"/>
                </a:solidFill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9"/>
              </p:custDataLst>
            </p:nvPr>
          </p:nvCxnSpPr>
          <p:spPr>
            <a:xfrm flipV="1">
              <a:off x="8098615" y="2033811"/>
              <a:ext cx="1" cy="29412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0"/>
              </p:custDataLst>
            </p:nvPr>
          </p:nvCxnSpPr>
          <p:spPr>
            <a:xfrm>
              <a:off x="8098614" y="2043581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11"/>
              </p:custDataLst>
            </p:nvPr>
          </p:nvCxnSpPr>
          <p:spPr>
            <a:xfrm>
              <a:off x="8948751" y="2033809"/>
              <a:ext cx="0" cy="92122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2"/>
              </p:custDataLst>
            </p:nvPr>
          </p:nvCxnSpPr>
          <p:spPr>
            <a:xfrm>
              <a:off x="8948751" y="3224408"/>
              <a:ext cx="0" cy="29852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>
              <p:custDataLst>
                <p:tags r:id="rId13"/>
              </p:custDataLst>
            </p:nvPr>
          </p:nvCxnSpPr>
          <p:spPr>
            <a:xfrm flipH="1" flipV="1">
              <a:off x="8098614" y="3513165"/>
              <a:ext cx="85013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>
              <p:custDataLst>
                <p:tags r:id="rId14"/>
              </p:custDataLst>
            </p:nvPr>
          </p:nvCxnSpPr>
          <p:spPr>
            <a:xfrm flipV="1">
              <a:off x="8098614" y="3319841"/>
              <a:ext cx="1" cy="20310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654418" y="4182927"/>
            <a:ext cx="4972064" cy="998285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4800" b="1" spc="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1860050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2019/7/30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45720"/>
            <a:ext cx="12192000" cy="6858000"/>
            <a:chOff x="0" y="0"/>
            <a:chExt cx="12192000" cy="6858000"/>
          </a:xfrm>
        </p:grpSpPr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13" y="258633"/>
              <a:ext cx="11606400" cy="6249600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 userDrawn="1"/>
          </p:nvGrpSpPr>
          <p:grpSpPr>
            <a:xfrm flipH="1"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2" name="图片 11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>
                <a:off x="0" y="0"/>
                <a:ext cx="1441281" cy="93181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 userDrawn="1">
                <p:custDataLst>
                  <p:tags r:id="rId9"/>
                </p:custDataLst>
              </p:nvPr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11193506" y="5383306"/>
                <a:ext cx="998494" cy="1474694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370" y="5775325"/>
            <a:ext cx="1093470" cy="108712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40" y="5713730"/>
            <a:ext cx="1155700" cy="114871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3" name="组合 12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4" name="组合 13"/>
          <p:cNvGrpSpPr/>
          <p:nvPr>
            <p:custDataLst>
              <p:tags r:id="rId11"/>
            </p:custDataLst>
          </p:nvPr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0" y="0"/>
              <a:ext cx="1441281" cy="93181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11193506" y="5383306"/>
              <a:ext cx="998494" cy="14746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2" name="组合 11"/>
          <p:cNvGrpSpPr/>
          <p:nvPr>
            <p:custDataLst>
              <p:tags r:id="rId8"/>
            </p:custDataLst>
          </p:nvPr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" y="0"/>
              <a:ext cx="2757714" cy="17829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10493829" y="4349940"/>
              <a:ext cx="1698171" cy="250806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9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668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6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69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7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7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84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92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12.png"/><Relationship Id="rId2" Type="http://schemas.openxmlformats.org/officeDocument/2006/relationships/tags" Target="../tags/tag102.xml"/><Relationship Id="rId16" Type="http://schemas.openxmlformats.org/officeDocument/2006/relationships/image" Target="../media/image13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12.png"/><Relationship Id="rId5" Type="http://schemas.openxmlformats.org/officeDocument/2006/relationships/tags" Target="../tags/tag121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10" Type="http://schemas.openxmlformats.org/officeDocument/2006/relationships/image" Target="../media/image12.png"/><Relationship Id="rId4" Type="http://schemas.openxmlformats.org/officeDocument/2006/relationships/tags" Target="../tags/tag128.xml"/><Relationship Id="rId9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12.png"/><Relationship Id="rId4" Type="http://schemas.openxmlformats.org/officeDocument/2006/relationships/tags" Target="../tags/tag141.xml"/><Relationship Id="rId9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12.png"/><Relationship Id="rId4" Type="http://schemas.openxmlformats.org/officeDocument/2006/relationships/tags" Target="../tags/tag148.xml"/><Relationship Id="rId9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10" Type="http://schemas.openxmlformats.org/officeDocument/2006/relationships/image" Target="../media/image12.png"/><Relationship Id="rId4" Type="http://schemas.openxmlformats.org/officeDocument/2006/relationships/tags" Target="../tags/tag155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7779" y="1562986"/>
            <a:ext cx="8637073" cy="178074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solidFill>
                  <a:schemeClr val="tx1"/>
                </a:solidFill>
              </a:rPr>
              <a:t>        </a:t>
            </a:r>
            <a:br>
              <a:rPr lang="en-US" altLang="zh-CN" sz="4000" dirty="0">
                <a:solidFill>
                  <a:schemeClr val="tx1"/>
                </a:solidFill>
              </a:rPr>
            </a:br>
            <a:br>
              <a:rPr lang="en-US" altLang="zh-CN" sz="4000" dirty="0">
                <a:solidFill>
                  <a:schemeClr val="tx1"/>
                </a:solidFill>
              </a:rPr>
            </a:br>
            <a:br>
              <a:rPr lang="en-US" altLang="zh-CN" sz="4000" dirty="0">
                <a:solidFill>
                  <a:schemeClr val="tx1"/>
                </a:solidFill>
              </a:rPr>
            </a:br>
            <a:r>
              <a:rPr lang="en-US" altLang="zh-CN" sz="4000" dirty="0">
                <a:solidFill>
                  <a:schemeClr val="tx1"/>
                </a:solidFill>
              </a:rPr>
              <a:t>          </a:t>
            </a:r>
            <a:r>
              <a:rPr lang="zh-CN" altLang="en-US" sz="4900" dirty="0">
                <a:solidFill>
                  <a:schemeClr val="tx1"/>
                </a:solidFill>
              </a:rPr>
              <a:t>管理技艺之精髓读书总结</a:t>
            </a:r>
            <a:br>
              <a:rPr lang="zh-CN" altLang="en-US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78900" y="3429000"/>
            <a:ext cx="2018030" cy="120713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第一组 </a:t>
            </a:r>
          </a:p>
          <a:p>
            <a:r>
              <a:rPr lang="zh-CN" altLang="en-US" sz="2400" dirty="0">
                <a:solidFill>
                  <a:schemeClr val="tx1"/>
                </a:solidFill>
              </a:rPr>
              <a:t>雷兰洁</a:t>
            </a:r>
          </a:p>
        </p:txBody>
      </p:sp>
      <p:pic>
        <p:nvPicPr>
          <p:cNvPr id="4" name="图片 3" descr="有方logo(中文）_印刷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6491" y="170121"/>
            <a:ext cx="2810510" cy="4788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570591" y="3700066"/>
            <a:ext cx="4972064" cy="99828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管理是什么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898990" y="2154322"/>
            <a:ext cx="1823551" cy="12746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7500"/>
          </a:bodyPr>
          <a:lstStyle/>
          <a:p>
            <a:pPr algn="ctr"/>
            <a:r>
              <a:rPr lang="en-US" altLang="zh-CN" sz="6600" i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48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677365" y="1776655"/>
            <a:ext cx="22849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什么是管理？</a:t>
            </a:r>
            <a:endParaRPr lang="en-US" altLang="zh-CN" sz="28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532868" y="1386799"/>
            <a:ext cx="260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、从资源到价值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64874" y="2474694"/>
            <a:ext cx="416672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管理是从资源到价值的转化。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DC74A8-14BE-455E-82DE-74A05DE62732}"/>
              </a:ext>
            </a:extLst>
          </p:cNvPr>
          <p:cNvSpPr txBox="1"/>
          <p:nvPr/>
        </p:nvSpPr>
        <p:spPr>
          <a:xfrm>
            <a:off x="661550" y="3028348"/>
            <a:ext cx="46015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8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什么是“好的正确的管理”</a:t>
            </a:r>
            <a:endParaRPr lang="en-US" altLang="zh-CN" sz="28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3F6212-66DA-4667-83AB-0E029D6967AA}"/>
              </a:ext>
            </a:extLst>
          </p:cNvPr>
          <p:cNvSpPr txBox="1"/>
          <p:nvPr/>
        </p:nvSpPr>
        <p:spPr>
          <a:xfrm>
            <a:off x="904239" y="3793928"/>
            <a:ext cx="85052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从企业外部、从所有组织机构以外，才能获得资源与价值。所有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机构、企业、组织的管理方向都应该遵循从外到内的原则。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83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613570" y="1744942"/>
            <a:ext cx="260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、管理是一门学科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64874" y="2474694"/>
            <a:ext cx="9327442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无论哪个领域，管理指的都是许多人通过劳动分工相互协作共同完成某一目标，管理是一门学科，这首先就意味着，管理者付诸实践的是管理学而不是经济学，不是计量方法，也不是行为科学。无论是经济学、计量方法还是行为科学都只是管理者实施管理的工具。管理者真正付诸实践的是管理学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066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613570" y="1744942"/>
            <a:ext cx="260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、管理是一种技艺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64874" y="2474694"/>
            <a:ext cx="9327442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管理首先是一种职业。不论什么职业，符合其内部发展状况的核心要素都是与其相对应的专业技能。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管理意味着行动</a:t>
            </a: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要动起来，要做事情，要去实现，去完成。只是如果没有被有效投入到创造绩效的过程中，其本身就毫无意义。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“技艺”这个概念直接指向可以学到的知识，管理是从知识到价值的转换。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94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592304" y="1510786"/>
            <a:ext cx="31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、管理，与复杂性过招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96772" y="2272675"/>
            <a:ext cx="9327442" cy="23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可以将管理定义为一种驾驭复杂性系统的能力，使复杂性朝着预期方向发展。也就是说，管理就是把控制植入系统中，并使系统始终处于“控制之下”。那么有一个问题是：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什么是控制论？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我们将控制论理解为引导、调节、控制的艺术。而非长官、总督、统治这些概念中。需要控制的不是系统本身，而是系统的复杂性。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09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592304" y="1510786"/>
            <a:ext cx="31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、必要多样性定律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96772" y="2272675"/>
            <a:ext cx="9327442" cy="23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只有多样性才能吸收、融合多样性。一个系统能够进行何种程度的管理，取决于其本身以及现有管理手段的复杂性。如果我们能把一切事物都保持在简单范围中，那么管理他们所要用到的控制、调节机制也可以相互得到简化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保持简单是其中一半，只有在适宜简单的地方，它才能发挥作用。另外一半，学着应付复杂性。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7951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613121" y="3782896"/>
            <a:ext cx="4972064" cy="99828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管理为什么是</a:t>
            </a:r>
            <a:b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</a:b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重要的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941520" y="2237152"/>
            <a:ext cx="1823551" cy="12746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7500"/>
          </a:bodyPr>
          <a:lstStyle/>
          <a:p>
            <a:pPr algn="ctr"/>
            <a:r>
              <a:rPr lang="en-US" altLang="zh-CN" sz="6600" i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1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5500" y="219643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管理为什么是重要的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592304" y="1510786"/>
            <a:ext cx="31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、最重要的社会职能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1018037" y="2019832"/>
            <a:ext cx="9327442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一个组织如果绩效低迷，其内部管理必然是混乱无序的。而这往往被归咎为管理者的责任，认为是管理者的失职。但这其实是组织内部整个管理体系、管理机制以及管理理念上出现的深层次问题的外在表现。与个人失误相比，更为重要的管理理念、思路、策略、机制等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社会生活的富裕程度、生产效率的高低、创新能力的大小、社会资源的利用状况无不依赖于管理部门和管理者。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09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5500" y="219643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管理为什么是重要的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8068D-C4B1-48E0-86A1-65A32DDE9640}"/>
              </a:ext>
            </a:extLst>
          </p:cNvPr>
          <p:cNvSpPr txBox="1"/>
          <p:nvPr/>
        </p:nvSpPr>
        <p:spPr>
          <a:xfrm>
            <a:off x="592304" y="1510786"/>
            <a:ext cx="31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、开启社会生存能力的密码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9AADED-395A-4028-A0E7-CAE44C6B5349}"/>
              </a:ext>
            </a:extLst>
          </p:cNvPr>
          <p:cNvSpPr txBox="1"/>
          <p:nvPr/>
        </p:nvSpPr>
        <p:spPr>
          <a:xfrm>
            <a:off x="996772" y="2272675"/>
            <a:ext cx="9327442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企业支付薪水给某个员工，并不是因为他拥有怎样的聪明才智，而是因为他运用自己的才智取得了成果。从这层面来说：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个人取得成功的关键在于其管理能力</a:t>
            </a: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将所学知识转化为与其结果的能力。若将基因的排列组合比作生命的密码，管理称得上是开启社会生存能力的密码。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05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804605" y="2322213"/>
            <a:ext cx="2999693" cy="12746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88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 谢！</a:t>
            </a:r>
            <a:endParaRPr lang="en-US" altLang="zh-CN" sz="8800" i="0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172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五边形 16"/>
          <p:cNvSpPr/>
          <p:nvPr>
            <p:custDataLst>
              <p:tags r:id="rId2"/>
            </p:custDataLst>
          </p:nvPr>
        </p:nvSpPr>
        <p:spPr>
          <a:xfrm>
            <a:off x="4825512" y="1782868"/>
            <a:ext cx="5300240" cy="922867"/>
          </a:xfrm>
          <a:prstGeom prst="homePlat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3"/>
            </p:custDataLst>
          </p:nvPr>
        </p:nvSpPr>
        <p:spPr bwMode="auto">
          <a:xfrm flipH="1">
            <a:off x="4896158" y="1840442"/>
            <a:ext cx="415539" cy="373862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95000"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5234257" y="2015702"/>
            <a:ext cx="4482750" cy="456441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3200" b="1" dirty="0"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管理不是什么</a:t>
            </a:r>
          </a:p>
        </p:txBody>
      </p:sp>
      <p:sp>
        <p:nvSpPr>
          <p:cNvPr id="38" name="五边形 37"/>
          <p:cNvSpPr/>
          <p:nvPr>
            <p:custDataLst>
              <p:tags r:id="rId5"/>
            </p:custDataLst>
          </p:nvPr>
        </p:nvSpPr>
        <p:spPr>
          <a:xfrm>
            <a:off x="4825511" y="2795225"/>
            <a:ext cx="5756124" cy="922867"/>
          </a:xfrm>
          <a:prstGeom prst="homePlat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6"/>
            </p:custDataLst>
          </p:nvPr>
        </p:nvSpPr>
        <p:spPr bwMode="auto">
          <a:xfrm flipH="1">
            <a:off x="4896158" y="2852799"/>
            <a:ext cx="415539" cy="373862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95000"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5234452" y="3028059"/>
            <a:ext cx="4482465" cy="514985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3200" b="1" dirty="0"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管理是什么</a:t>
            </a:r>
            <a:endParaRPr lang="zh-CN" altLang="en-US" sz="3200" b="1" i="1" dirty="0">
              <a:uFillTx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5" name="五边形 44"/>
          <p:cNvSpPr/>
          <p:nvPr>
            <p:custDataLst>
              <p:tags r:id="rId8"/>
            </p:custDataLst>
          </p:nvPr>
        </p:nvSpPr>
        <p:spPr>
          <a:xfrm>
            <a:off x="4825511" y="3807583"/>
            <a:ext cx="6210960" cy="922867"/>
          </a:xfrm>
          <a:prstGeom prst="homePlate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任意多边形 46"/>
          <p:cNvSpPr/>
          <p:nvPr>
            <p:custDataLst>
              <p:tags r:id="rId9"/>
            </p:custDataLst>
          </p:nvPr>
        </p:nvSpPr>
        <p:spPr bwMode="auto">
          <a:xfrm flipH="1">
            <a:off x="4896158" y="3865156"/>
            <a:ext cx="415539" cy="373862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</a:ln>
          <a:effectLst/>
        </p:spPr>
        <p:txBody>
          <a:bodyPr wrap="square" lIns="91440" tIns="45720" rIns="91440" bIns="45720" anchor="ctr">
            <a:normAutofit fontScale="95000"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0"/>
            </p:custDataLst>
          </p:nvPr>
        </p:nvSpPr>
        <p:spPr>
          <a:xfrm>
            <a:off x="5234257" y="4041051"/>
            <a:ext cx="4482750" cy="456441"/>
          </a:xfrm>
          <a:prstGeom prst="rect">
            <a:avLst/>
          </a:prstGeom>
          <a:noFill/>
        </p:spPr>
        <p:txBody>
          <a:bodyPr wrap="square" lIns="91440" tIns="45720" rIns="91440" bIns="0" anchor="b">
            <a:no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3200" b="1" dirty="0">
                <a:uFillTx/>
                <a:latin typeface="楷体" panose="02010609060101010101" charset="-122"/>
                <a:ea typeface="楷体" panose="02010609060101010101" charset="-122"/>
                <a:sym typeface="+mn-ea"/>
              </a:rPr>
              <a:t>管理为什么是重要的</a:t>
            </a:r>
            <a:endParaRPr lang="zh-CN" altLang="en-US" sz="3200" b="1" i="1" dirty="0">
              <a:uFillTx/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0550" y="2366645"/>
            <a:ext cx="3656965" cy="1891030"/>
            <a:chOff x="11135" y="3993"/>
            <a:chExt cx="5759" cy="2978"/>
          </a:xfrm>
        </p:grpSpPr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14372" y="4527"/>
              <a:ext cx="2523" cy="1115"/>
            </a:xfrm>
            <a:prstGeom prst="rect">
              <a:avLst/>
            </a:prstGeom>
            <a:noFill/>
          </p:spPr>
          <p:txBody>
            <a:bodyPr wrap="square" rtlCol="0" anchor="b" anchorCtr="0">
              <a:norm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汉仪旗黑-85S" panose="00020600040101010101" pitchFamily="18" charset="-122"/>
                  <a:cs typeface="+mj-cs"/>
                </a:rPr>
                <a:t>目 录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11135" y="3993"/>
              <a:ext cx="2935" cy="297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altLang="zh-CN" sz="10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C</a:t>
              </a:r>
              <a:endParaRPr lang="zh-CN" altLang="en-US" sz="10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14372" y="5653"/>
              <a:ext cx="2523" cy="6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ONTENTS</a:t>
              </a:r>
              <a:endParaRPr lang="zh-CN" altLang="en-US" sz="20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有方logo(中文）_印刷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9826" y="148856"/>
            <a:ext cx="3048880" cy="5103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559958" y="3700066"/>
            <a:ext cx="4972064" cy="99828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管理不是什么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888357" y="2154322"/>
            <a:ext cx="1823551" cy="12746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7500"/>
          </a:bodyPr>
          <a:lstStyle/>
          <a:p>
            <a:pPr algn="ctr"/>
            <a:r>
              <a:rPr lang="en-US" altLang="zh-CN" sz="6600" i="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12750" y="2563970"/>
            <a:ext cx="4212645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、管理不是地位、级别和特权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53498" y="1464179"/>
            <a:ext cx="9385925" cy="704033"/>
          </a:xfrm>
          <a:prstGeom prst="rect">
            <a:avLst/>
          </a:prstGeom>
          <a:noFill/>
        </p:spPr>
        <p:txBody>
          <a:bodyPr wrap="square" lIns="90000" tIns="46800" rIns="90000" bIns="46800" anchor="b" anchorCtr="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为了清除掉不必要的误解和虚假信息，我们在一开始应该先弄清管理不是什么？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904239" y="3164751"/>
            <a:ext cx="9636937" cy="1793295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把管理和地位、级别、特权画上等号的人，绝不可能是合格的管理者。事实上，管理是一项需要执行的任务，一份需要完成的工作。一种需要付出辛勤和才智才能做出的贡献，当然重要的不仅只有贡献。管理者及管理行为对应每位员工与员工职责。</a:t>
            </a:r>
            <a:endParaRPr lang="en-US" altLang="zh-CN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5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79810" y="1520450"/>
            <a:ext cx="4212645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、管理不是企业经济学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7CED7-962B-4B05-8C5E-31A569DB375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12750" y="3501426"/>
            <a:ext cx="4212645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、管理不只是一个经济问题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802507" y="3801817"/>
            <a:ext cx="9636937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管理是一种普遍社会职能，所有社会组织机构的运转都离不开管理。这种职能在各个领域的叫法不同并不能影响管理的实质。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管理并不来源于经济的发展，但必须承认的是，管理被运用的最频繁也体现的最为明显，这是因为在经济领域许多因素都可以量化。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D50F10-CB1E-4C02-BE32-BF55EB050266}"/>
              </a:ext>
            </a:extLst>
          </p:cNvPr>
          <p:cNvSpPr/>
          <p:nvPr/>
        </p:nvSpPr>
        <p:spPr>
          <a:xfrm>
            <a:off x="1208567" y="1891976"/>
            <a:ext cx="9019953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对于管理，一个最大的误解是把企业经济学与管理以及管理学看做一回事。事实上，企业经济学和管理存在着本质的不同。经营一家企业，不仅要掌握管理学知识，还必须掌握其他额外技能。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19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7CED7-962B-4B05-8C5E-31A569DB37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728" y="1494220"/>
            <a:ext cx="4212645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、管理不只是“对人的管理”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849155" y="2095001"/>
            <a:ext cx="9636937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另一种传播甚广的错误理解是，管理主要是针对人的管理。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对人的管理也包含在管理范畴中，但它并不是管理的全部。管理的对象是组织中的人，必须要把人放到组织中考虑。如果仅仅把管理看做是对人的管理，那么必然导致心理学因素占据管理的主导地位，这是极其错误的认识。事实上，管理所追求的并不是改变人，找出它们的缺点加以修正；管理真正要做的是接受他们本来的面貌，充分发挥他们的优点并且优化利用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4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7CED7-962B-4B05-8C5E-31A569DB37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00326" y="1465429"/>
            <a:ext cx="2962122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、管理不是业务经营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849155" y="1995659"/>
            <a:ext cx="9636937" cy="14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真正需要管理的对象不是业务，而是展开业务的业务本身。不仅如此，对某些业务来说，管理也许还会阻碍其顺利开展。，这是因为管理需要在宏观层面上进行长远考虑。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F207ED-9DEB-48A4-AE90-9C59ABE6FD1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6019" y="3485777"/>
            <a:ext cx="2962122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、管理不能成就企业家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24CD9-98E8-4669-AD38-EFFF2070967F}"/>
              </a:ext>
            </a:extLst>
          </p:cNvPr>
          <p:cNvSpPr txBox="1"/>
          <p:nvPr/>
        </p:nvSpPr>
        <p:spPr>
          <a:xfrm>
            <a:off x="849155" y="4086558"/>
            <a:ext cx="9636937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一定要把企业家和企业管理者区别对待。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56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7CED7-962B-4B05-8C5E-31A569DB37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00325" y="1465429"/>
            <a:ext cx="3543299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、管理不能等同于美国式管理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849155" y="1995659"/>
            <a:ext cx="9636937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很多人不假思索的认为美国是世界上最大的经济体，那它的管理也应当是全世界最好的。然而，美国式管理只适用于简单情况，一碰到复杂局面就几乎完全失灵。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F207ED-9DEB-48A4-AE90-9C59ABE6FD1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0814" y="3197174"/>
            <a:ext cx="3202320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、管理不能等同于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MBA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教育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24CD9-98E8-4669-AD38-EFFF2070967F}"/>
              </a:ext>
            </a:extLst>
          </p:cNvPr>
          <p:cNvSpPr txBox="1"/>
          <p:nvPr/>
        </p:nvSpPr>
        <p:spPr>
          <a:xfrm>
            <a:off x="721564" y="3831552"/>
            <a:ext cx="9636937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很多错误的观点（包括我自己），都认为</a:t>
            </a: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MBA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教育已经达到了管理教育培训的顶峰。事实上，</a:t>
            </a:r>
            <a:r>
              <a:rPr lang="en-US" altLang="zh-CN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MBA</a:t>
            </a: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相关培训应当被看做“工商管理”课程，而非“管理大师”培训。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050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2780732" y="375758"/>
            <a:ext cx="6630536" cy="891792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有方logo(中文）_印刷">
            <a:extLst>
              <a:ext uri="{FF2B5EF4-FFF2-40B4-BE49-F238E27FC236}">
                <a16:creationId xmlns:a16="http://schemas.microsoft.com/office/drawing/2014/main" id="{A6558D69-4233-41C3-87C2-1C66C8B5EF7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030" y="311291"/>
            <a:ext cx="3048880" cy="5103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2285D4-92F8-4FF3-B323-AB28B282C9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77879"/>
            <a:ext cx="825500" cy="71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1BA84E03-48E1-49DB-A779-D118FB0E7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9155" y="177879"/>
            <a:ext cx="3543300" cy="71814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j-cs"/>
              </a:rPr>
              <a:t>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管理不是什么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7217E6-BF85-49CD-94E1-703C5A98666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4239" y="602428"/>
            <a:ext cx="4916419" cy="369332"/>
          </a:xfrm>
          <a:prstGeom prst="rect">
            <a:avLst/>
          </a:prstGeom>
        </p:spPr>
        <p:txBody>
          <a:bodyPr wrap="square">
            <a:normAutofit fontScale="97500"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87CED7-962B-4B05-8C5E-31A569DB37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00325" y="1465429"/>
            <a:ext cx="3543299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、管理不能等同于具体业务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461221-30BA-45E0-B105-10C2F046F7A7}"/>
              </a:ext>
            </a:extLst>
          </p:cNvPr>
          <p:cNvSpPr txBox="1"/>
          <p:nvPr/>
        </p:nvSpPr>
        <p:spPr>
          <a:xfrm>
            <a:off x="849155" y="1995659"/>
            <a:ext cx="9636937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管理任务必须与具体业务严格区分开来，因为管理还有其他任务，比如制定目标、组织结构、决策、监控、人才开发与促进、等。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F207ED-9DEB-48A4-AE90-9C59ABE6FD1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32339" y="3240215"/>
            <a:ext cx="3202320" cy="600781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、管理不是领导力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24CD9-98E8-4669-AD38-EFFF2070967F}"/>
              </a:ext>
            </a:extLst>
          </p:cNvPr>
          <p:cNvSpPr txBox="1"/>
          <p:nvPr/>
        </p:nvSpPr>
        <p:spPr>
          <a:xfrm>
            <a:off x="721564" y="3831552"/>
            <a:ext cx="9636937" cy="143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管理与领导力的区分，事实上，管理一词被认为是日常经营运作、实际业务处理等低级别的，领导力则被认为是好的、重要的部分。这其实是由于词语的翻译，而造成的误解。</a:t>
            </a:r>
            <a:endParaRPr lang="en-US" altLang="zh-CN" sz="2000" kern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191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070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0701_7"/>
  <p:tag name="KSO_WM_SLIDE_TYPE" val="contents"/>
  <p:tag name="KSO_WM_SLIDE_SUBTYPE" val="diag"/>
  <p:tag name="KSO_WM_SLIDE_ITEM_CNT" val="3"/>
  <p:tag name="KSO_WM_SLIDE_INDEX" val="7"/>
  <p:tag name="KSO_WM_TAG_VERSION" val="1.0"/>
  <p:tag name="KSO_WM_BEAUTIFY_FLAG" val="#wm#"/>
  <p:tag name="KSO_WM_TEMPLATE_CATEGORY" val="custom"/>
  <p:tag name="KSO_WM_TEMPLATE_INDEX" val="20180701"/>
  <p:tag name="KSO_WM_DIAGRAM_GROUP_CODE" val="l1-1"/>
  <p:tag name="KSO_WM_SLIDE_DIAGTYPE" val="l"/>
  <p:tag name="KSO_WM_SLIDE_LAYOUT" val="a_l"/>
  <p:tag name="KSO_WM_SLIDE_LAYOUT_CNT" val="1_1"/>
  <p:tag name="KSO_WM_TEMPLATE_SUBCATEGORY" val="0"/>
  <p:tag name="KSO_WM_SLIDE_COLORSCHEME_VERSION" val="3.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1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COLOR_SCHEME_SHAPE_ID" val="17"/>
  <p:tag name="KSO_WM_UNIT_COLOR_SCHEME_PARENT_PAGE" val="0_2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1_2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COLOR_SCHEME_SHAPE_ID" val="16"/>
  <p:tag name="KSO_WM_UNIT_COLOR_SCHEME_PARENT_PAGE" val="0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a*1_1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UNIT_ISCONTENTSTITLE" val="0"/>
  <p:tag name="KSO_WM_UNIT_NOCLEAR" val="0"/>
  <p:tag name="KSO_WM_UNIT_VALUE" val="15"/>
  <p:tag name="KSO_WM_DIAGRAM_GROUP_CODE" val="l1-1"/>
  <p:tag name="KSO_WM_UNIT_TYPE" val="l_h_a"/>
  <p:tag name="KSO_WM_UNIT_INDEX" val="1_1_1"/>
  <p:tag name="KSO_WM_UNIT_PRESET_TEXT" val="添加标题"/>
  <p:tag name="KSO_WM_UNIT_COLOR_SCHEME_SHAPE_ID" val="19"/>
  <p:tag name="KSO_WM_UNIT_COLOR_SCHEME_PARENT_PAGE" val="0_2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2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COLOR_SCHEME_SHAPE_ID" val="38"/>
  <p:tag name="KSO_WM_UNIT_COLOR_SCHEME_PARENT_PAGE" val="0_2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2_2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COLOR_SCHEME_SHAPE_ID" val="40"/>
  <p:tag name="KSO_WM_UNIT_COLOR_SCHEME_PARENT_PAGE" val="0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a*1_2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5"/>
  <p:tag name="KSO_WM_UNIT_COLOR_SCHEME_SHAPE_ID" val="42"/>
  <p:tag name="KSO_WM_UNIT_COLOR_SCHEME_PARENT_PAGE" val="0_2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3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COLOR_SCHEME_SHAPE_ID" val="45"/>
  <p:tag name="KSO_WM_UNIT_COLOR_SCHEME_PARENT_PAGE" val="0_2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i*1_3_2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COLOR_SCHEME_SHAPE_ID" val="47"/>
  <p:tag name="KSO_WM_UNIT_COLOR_SCHEME_PARENT_PAGE" val="0_2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7*l_h_a*1_3_1"/>
  <p:tag name="KSO_WM_TEMPLATE_CATEGORY" val="custom"/>
  <p:tag name="KSO_WM_TEMPLATE_INDEX" val="20180701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5"/>
  <p:tag name="KSO_WM_UNIT_COLOR_SCHEME_SHAPE_ID" val="49"/>
  <p:tag name="KSO_WM_UNIT_COLOR_SCHEME_PARENT_PAGE" val="0_2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ISCONTENTSTITLE" val="1"/>
  <p:tag name="KSO_WM_UNIT_VALUE" val="3"/>
  <p:tag name="KSO_WM_UNIT_HIGHLIGHT" val="0"/>
  <p:tag name="KSO_WM_UNIT_COMPATIBLE" val="0"/>
  <p:tag name="KSO_WM_DIAGRAM_GROUP_CODE" val="l1-1"/>
  <p:tag name="KSO_WM_UNIT_ID" val="custom20180701_7*a*1"/>
  <p:tag name="KSO_WM_UNIT_PRESET_TEXT" val="目 录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701_7*i*7"/>
  <p:tag name="KSO_WM_TEMPLATE_CATEGORY" val="custom"/>
  <p:tag name="KSO_WM_TEMPLATE_INDEX" val="20180701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5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0701_7*i*8"/>
  <p:tag name="KSO_WM_TEMPLATE_CATEGORY" val="custom"/>
  <p:tag name="KSO_WM_TEMPLATE_INDEX" val="20180701"/>
  <p:tag name="KSO_WM_UNIT_INDEX" val="8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5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7598_6"/>
  <p:tag name="KSO_WM_TEMPLATE_CATEGORY" val="custom"/>
  <p:tag name="KSO_WM_TEMPLATE_INDEX" val="20180701"/>
  <p:tag name="KSO_WM_SLIDE_ID" val="custom20180701_11"/>
  <p:tag name="KSO_WM_SLIDE_INDEX" val="11"/>
  <p:tag name="KSO_WM_TEMPLATE_SUBCATEGORY" val="0"/>
  <p:tag name="KSO_WM_SLIDE_SUBTYPE" val="pureTx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80701_11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11*e*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18070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DIAGRAM_GROUP_CODE" val="l1-2"/>
  <p:tag name="KSO_WM_UNIT_ID" val="custom20180701_12*l_h_a*1_1_1"/>
  <p:tag name="KSO_WM_UNIT_ISCONTENTSTITLE" val="0"/>
  <p:tag name="KSO_WM_UNIT_PRESET_TEXT" val="LORE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2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2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l_h_f"/>
  <p:tag name="KSO_WM_UNIT_INDEX" val="1_1_1"/>
  <p:tag name="KSO_WM_UNIT_LAYERLEVEL" val="1_1_1"/>
  <p:tag name="KSO_WM_UNIT_VALUE" val="40"/>
  <p:tag name="KSO_WM_UNIT_HIGHLIGHT" val="0"/>
  <p:tag name="KSO_WM_UNIT_COMPATIBLE" val="0"/>
  <p:tag name="KSO_WM_DIAGRAM_GROUP_CODE" val="l1-2"/>
  <p:tag name="KSO_WM_UNIT_ID" val="custom20180701_12*l_h_f*1_1_1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7598_6"/>
  <p:tag name="KSO_WM_TEMPLATE_CATEGORY" val="custom"/>
  <p:tag name="KSO_WM_TEMPLATE_INDEX" val="20180701"/>
  <p:tag name="KSO_WM_SLIDE_ID" val="custom20180701_11"/>
  <p:tag name="KSO_WM_SLIDE_INDEX" val="11"/>
  <p:tag name="KSO_WM_TEMPLATE_SUBCATEGORY" val="0"/>
  <p:tag name="KSO_WM_SLIDE_SUBTYPE" val="pureTx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80701_11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11*e*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18070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7598_6"/>
  <p:tag name="KSO_WM_TEMPLATE_CATEGORY" val="custom"/>
  <p:tag name="KSO_WM_TEMPLATE_INDEX" val="20180701"/>
  <p:tag name="KSO_WM_SLIDE_ID" val="custom20180701_11"/>
  <p:tag name="KSO_WM_SLIDE_INDEX" val="11"/>
  <p:tag name="KSO_WM_TEMPLATE_SUBCATEGORY" val="0"/>
  <p:tag name="KSO_WM_SLIDE_SUBTYPE" val="pureTx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ID" val="custom20180701_11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11*e*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1807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text"/>
  <p:tag name="KSO_WM_BEAUTIFY_FLAG" val="#wm#"/>
  <p:tag name="KSO_WM_SLIDE_POSITION" val="253.189*156.75"/>
  <p:tag name="KSO_WM_SLIDE_SIZE" val="453.623*331.75"/>
  <p:tag name="KSO_WM_COMBINE_RELATE_SLIDE_ID" val="diagram20174799_1"/>
  <p:tag name="KSO_WM_TEMPLATE_CATEGORY" val="custom"/>
  <p:tag name="KSO_WM_TEMPLATE_INDEX" val="20180701"/>
  <p:tag name="KSO_WM_SLIDE_ID" val="custom20180701_12"/>
  <p:tag name="KSO_WM_SLIDE_INDEX" val="12"/>
  <p:tag name="KSO_WM_DIAGRAM_GROUP_CODE" val="l1-2"/>
  <p:tag name="KSO_WM_TEMPLATE_SUBCATEGORY" val="0"/>
  <p:tag name="KSO_WM_SLIDE_SUBTYPE" val="diag"/>
  <p:tag name="KSO_WM_SLIDE_DIAGTYPE" val="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DIAGRAM_GROUP_CODE" val="l1-2"/>
  <p:tag name="KSO_WM_UNIT_ID" val="custom20180701_12*a*1"/>
  <p:tag name="KSO_WM_UNIT_PRESET_TEXT" val="LOREM IPSUM DOLOR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m_i"/>
  <p:tag name="KSO_WM_UNIT_INDEX" val="1_2"/>
  <p:tag name="KSO_WM_UNIT_LAYERLEVEL" val="1_1"/>
  <p:tag name="KSO_WM_DIAGRAM_GROUP_CODE" val="m1-1"/>
  <p:tag name="KSO_WM_UNIT_ID" val="custom20180701_17*m_i*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DIAGRAM_GROUP_CODE" val="m1-1"/>
  <p:tag name="KSO_WM_UNIT_ID" val="custom20180701_17*a*1"/>
  <p:tag name="KSO_WM_UNIT_PRESET_TEXT" val="ADD THE TITLE HERE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701"/>
  <p:tag name="KSO_WM_UNIT_TYPE" val="b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DIAGRAM_GROUP_CODE" val="m1-1"/>
  <p:tag name="KSO_WM_UNIT_ID" val="custom20180701_17*b*1"/>
  <p:tag name="KSO_WM_UNIT_PRESET_TEXT" val="PPT design scheme of the Jin horizon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e"/>
  <p:tag name="KSO_WM_SLIDE_LAYOUT_CNT" val="1_1"/>
  <p:tag name="KSO_WM_SLIDE_TYPE" val="sectionTitle"/>
  <p:tag name="KSO_WM_BEAUTIFY_FLAG" val="#wm#"/>
  <p:tag name="KSO_WM_COMBINE_RELATE_SLIDE_ID" val="background20177598_6"/>
  <p:tag name="KSO_WM_TEMPLATE_CATEGORY" val="custom"/>
  <p:tag name="KSO_WM_TEMPLATE_INDEX" val="20180701"/>
  <p:tag name="KSO_WM_SLIDE_ID" val="custom20180701_11"/>
  <p:tag name="KSO_WM_SLIDE_INDEX" val="11"/>
  <p:tag name="KSO_WM_TEMPLATE_SUBCATEGORY" val="0"/>
  <p:tag name="KSO_WM_SLIDE_SUBTYPE" val="pureTx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0701_11*e*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18070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SLIDE_BACKGROUND_TYPE" val="frame"/>
  <p:tag name="KSO_WM_SLIDE_BK_DARK_LIGHT" val="2"/>
  <p:tag name="KSO_WM_UNIT_BK_DARK_L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frame"/>
  <p:tag name="KSO_WM_SLIDE_BK_DARK_LIGHT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elt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1391</Words>
  <Application>Microsoft Office PowerPoint</Application>
  <PresentationFormat>宽屏</PresentationFormat>
  <Paragraphs>108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华文仿宋</vt:lpstr>
      <vt:lpstr>华文楷体</vt:lpstr>
      <vt:lpstr>楷体</vt:lpstr>
      <vt:lpstr>微软雅黑</vt:lpstr>
      <vt:lpstr>微软雅黑 Light</vt:lpstr>
      <vt:lpstr>Arial</vt:lpstr>
      <vt:lpstr>Calibri</vt:lpstr>
      <vt:lpstr>Century Gothic</vt:lpstr>
      <vt:lpstr>Office 主题</vt:lpstr>
      <vt:lpstr>画廊</vt:lpstr>
      <vt:lpstr>                     管理技艺之精髓读书总结 </vt:lpstr>
      <vt:lpstr>PowerPoint 演示文稿</vt:lpstr>
      <vt:lpstr>管理不是什么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管理是什么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管理为什么是 重要的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Nancy Lei雷兰洁</cp:lastModifiedBy>
  <cp:revision>142</cp:revision>
  <dcterms:created xsi:type="dcterms:W3CDTF">2017-08-03T09:01:00Z</dcterms:created>
  <dcterms:modified xsi:type="dcterms:W3CDTF">2019-07-30T12:51:31Z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